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0" r:id="rId3"/>
    <p:sldId id="259" r:id="rId4"/>
    <p:sldId id="257" r:id="rId5"/>
    <p:sldId id="261" r:id="rId6"/>
    <p:sldId id="262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AFFA-49DE-49E0-B18D-2A3A875341C9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2A620-643C-451B-A112-7F93F7E044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8387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68375C1-7C5C-42A2-80F2-05631BB3764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713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68375C1-7C5C-42A2-80F2-05631BB3764E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590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68375C1-7C5C-42A2-80F2-05631BB3764E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026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68375C1-7C5C-42A2-80F2-05631BB3764E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187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68375C1-7C5C-42A2-80F2-05631BB3764E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802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68375C1-7C5C-42A2-80F2-05631BB3764E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388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319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983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0965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sitiva de título con imagen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ción de imagen 9">
            <a:extLst>
              <a:ext uri="{FF2B5EF4-FFF2-40B4-BE49-F238E27FC236}">
                <a16:creationId xmlns:a16="http://schemas.microsoft.com/office/drawing/2014/main" id="{8BA39708-26C4-4C58-AAF1-7DDBAAFACC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786563"/>
          </a:xfrm>
          <a:solidFill>
            <a:schemeClr val="tx1">
              <a:lumMod val="75000"/>
              <a:lumOff val="25000"/>
            </a:schemeClr>
          </a:solidFill>
        </p:spPr>
        <p:txBody>
          <a:bodyPr lIns="1044000" rIns="0" rtlCol="0" anchor="ctr"/>
          <a:lstStyle>
            <a:lvl1pPr marL="0" indent="0" algn="l">
              <a:buNone/>
              <a:defRPr sz="1100" i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s-ES" noProof="0"/>
              <a:t>Inserte o arrastre y coloque su foto aquí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29FEC1A-545F-4D58-B291-028B7D695567}"/>
              </a:ext>
            </a:extLst>
          </p:cNvPr>
          <p:cNvSpPr/>
          <p:nvPr userDrawn="1"/>
        </p:nvSpPr>
        <p:spPr>
          <a:xfrm>
            <a:off x="6336000" y="0"/>
            <a:ext cx="3979575" cy="6786563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9896" y="2377000"/>
            <a:ext cx="3571782" cy="2387600"/>
          </a:xfrm>
        </p:spPr>
        <p:txBody>
          <a:bodyPr rtlCol="0" anchor="b"/>
          <a:lstStyle>
            <a:lvl1pPr algn="l">
              <a:defRPr sz="3600" spc="-3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539896" y="4962525"/>
            <a:ext cx="3571782" cy="1219200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87B6BB1-24C3-48A6-913C-94F7EA8127A1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1C9CBFF-5639-480A-82C7-50DAD54E2E48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4510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134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803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770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3090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626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866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24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1069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3124C-0723-4615-B2B0-E99A926E9F3D}" type="datetimeFigureOut">
              <a:rPr lang="es-AR" smtClean="0"/>
              <a:t>4/8/2019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E4022-5C4D-4975-B13F-665700B763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641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s://forms.gle/CzAPW1ZPJzJAu3CC6" TargetMode="External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s://forms.gle/CzAPW1ZPJzJAu3CC6" TargetMode="External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s://forms.gle/CzAPW1ZPJzJAu3CC6" TargetMode="External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s://forms.gle/CzAPW1ZPJzJAu3CC6" TargetMode="External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1.png"/><Relationship Id="rId4" Type="http://schemas.openxmlformats.org/officeDocument/2006/relationships/image" Target="../media/image2.jpg"/><Relationship Id="rId9" Type="http://schemas.openxmlformats.org/officeDocument/2006/relationships/hyperlink" Target="https://forms.gle/CzAPW1ZPJzJAu3CC6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s://forms.gle/CzAPW1ZPJzJAu3CC6" TargetMode="External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29" y="5583219"/>
            <a:ext cx="11473341" cy="11773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3" y="107576"/>
            <a:ext cx="11473341" cy="8782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F05D089D-7A15-41BC-B971-911CC28C4A8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5782"/>
            <a:ext cx="12192000" cy="4597437"/>
          </a:xfrm>
        </p:spPr>
      </p:pic>
      <p:sp>
        <p:nvSpPr>
          <p:cNvPr id="28" name="Rectángulo 27" title="Fondo semitransparente oscuro">
            <a:extLst>
              <a:ext uri="{FF2B5EF4-FFF2-40B4-BE49-F238E27FC236}">
                <a16:creationId xmlns:a16="http://schemas.microsoft.com/office/drawing/2014/main" id="{E93CFE69-79B0-440B-949E-DA17AD834A10}"/>
              </a:ext>
            </a:extLst>
          </p:cNvPr>
          <p:cNvSpPr/>
          <p:nvPr/>
        </p:nvSpPr>
        <p:spPr>
          <a:xfrm>
            <a:off x="4150819" y="985782"/>
            <a:ext cx="4146492" cy="5774806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9" name="Cuadro de texto 18">
            <a:extLst>
              <a:ext uri="{FF2B5EF4-FFF2-40B4-BE49-F238E27FC236}">
                <a16:creationId xmlns:a16="http://schemas.microsoft.com/office/drawing/2014/main" id="{5170152F-4BDD-EA4D-B3D1-E9A87974CFC0}"/>
              </a:ext>
            </a:extLst>
          </p:cNvPr>
          <p:cNvSpPr txBox="1"/>
          <p:nvPr/>
        </p:nvSpPr>
        <p:spPr bwMode="gray">
          <a:xfrm>
            <a:off x="4925035" y="1130779"/>
            <a:ext cx="265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s-ES" sz="2000" b="1" noProof="1" smtClean="0">
                <a:gradFill>
                  <a:gsLst>
                    <a:gs pos="0">
                      <a:schemeClr val="accent1"/>
                    </a:gs>
                    <a:gs pos="51300">
                      <a:schemeClr val="accent2"/>
                    </a:gs>
                    <a:gs pos="100000">
                      <a:schemeClr val="accent3"/>
                    </a:gs>
                  </a:gsLst>
                  <a:lin ang="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DE POSGRADO</a:t>
            </a:r>
            <a:endParaRPr lang="es-ES" sz="2000" b="1" noProof="1">
              <a:gradFill>
                <a:gsLst>
                  <a:gs pos="0">
                    <a:schemeClr val="accent1"/>
                  </a:gs>
                  <a:gs pos="513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68F2B1-EF8F-4772-ADA1-4195B20EBA74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331078" y="1549745"/>
            <a:ext cx="3844187" cy="1657144"/>
          </a:xfrm>
        </p:spPr>
        <p:txBody>
          <a:bodyPr rtlCol="0"/>
          <a:lstStyle/>
          <a:p>
            <a:pPr algn="ctr"/>
            <a:r>
              <a:rPr lang="es-AR" dirty="0"/>
              <a:t>Proyecto Industrial Avanzado para la Innovación Sostenible</a:t>
            </a:r>
            <a:endParaRPr lang="es-ES" dirty="0"/>
          </a:p>
        </p:txBody>
      </p:sp>
      <p:cxnSp>
        <p:nvCxnSpPr>
          <p:cNvPr id="16" name="Conector recto 15" title="Línea divisoria">
            <a:extLst>
              <a:ext uri="{FF2B5EF4-FFF2-40B4-BE49-F238E27FC236}">
                <a16:creationId xmlns:a16="http://schemas.microsoft.com/office/drawing/2014/main" id="{F3753AF9-461F-4049-BB9D-621E76A51470}"/>
              </a:ext>
            </a:extLst>
          </p:cNvPr>
          <p:cNvCxnSpPr>
            <a:cxnSpLocks/>
          </p:cNvCxnSpPr>
          <p:nvPr/>
        </p:nvCxnSpPr>
        <p:spPr>
          <a:xfrm>
            <a:off x="4467281" y="4901247"/>
            <a:ext cx="3571782" cy="0"/>
          </a:xfrm>
          <a:prstGeom prst="line">
            <a:avLst/>
          </a:prstGeom>
          <a:ln>
            <a:gradFill>
              <a:gsLst>
                <a:gs pos="0">
                  <a:schemeClr val="accent1"/>
                </a:gs>
                <a:gs pos="513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>
            <a:extLst>
              <a:ext uri="{FF2B5EF4-FFF2-40B4-BE49-F238E27FC236}">
                <a16:creationId xmlns:a16="http://schemas.microsoft.com/office/drawing/2014/main" id="{565124A8-7554-4DB8-896F-F9946B9CF1F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4467281" y="4983734"/>
            <a:ext cx="3571782" cy="1496617"/>
          </a:xfrm>
        </p:spPr>
        <p:txBody>
          <a:bodyPr rtlCol="0">
            <a:normAutofit fontScale="47500" lnSpcReduction="20000"/>
          </a:bodyPr>
          <a:lstStyle/>
          <a:p>
            <a:pPr algn="ctr"/>
            <a:r>
              <a:rPr lang="es-A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FRANCESCO ROBUSTO</a:t>
            </a:r>
          </a:p>
          <a:p>
            <a:pPr algn="ctr"/>
            <a:r>
              <a:rPr lang="es-A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(UNIBO - ITALIA)</a:t>
            </a:r>
            <a:endParaRPr lang="es-A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_tradnl" sz="2900" dirty="0"/>
              <a:t>Laurea de primer nivel en Ingeniería Mecánica. Laurea Magistral (post grado) en Ingeniería </a:t>
            </a:r>
            <a:r>
              <a:rPr lang="es-ES_tradnl" sz="2900" dirty="0" smtClean="0"/>
              <a:t>Mecánica - </a:t>
            </a:r>
            <a:r>
              <a:rPr lang="es-ES_tradnl" sz="2900" dirty="0"/>
              <a:t>Doctorado de recerca en Ingeniería Mecatrónica y de la Innovación. Mecánica del Producto</a:t>
            </a:r>
            <a:r>
              <a:rPr lang="es-AR" sz="2900" dirty="0" smtClean="0"/>
              <a:t>. </a:t>
            </a:r>
            <a:endParaRPr lang="es-AR" sz="29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065" y="212586"/>
            <a:ext cx="2454098" cy="620233"/>
          </a:xfrm>
          <a:prstGeom prst="rect">
            <a:avLst/>
          </a:prstGeom>
        </p:spPr>
      </p:pic>
      <p:pic>
        <p:nvPicPr>
          <p:cNvPr id="12" name="image3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9756962" y="243250"/>
            <a:ext cx="1485900" cy="556869"/>
          </a:xfrm>
          <a:prstGeom prst="rect">
            <a:avLst/>
          </a:prstGeom>
          <a:ln/>
        </p:spPr>
      </p:pic>
      <p:pic>
        <p:nvPicPr>
          <p:cNvPr id="14" name="image2.png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966259" y="212586"/>
            <a:ext cx="704850" cy="639990"/>
          </a:xfrm>
          <a:prstGeom prst="rect">
            <a:avLst/>
          </a:prstGeom>
          <a:ln/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876" y="3056766"/>
            <a:ext cx="1936377" cy="18277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525467" y="5716425"/>
            <a:ext cx="30260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ourier New" panose="02070309020205020404" pitchFamily="49" charset="0"/>
              </a:rPr>
              <a:t>INSCRIPCIÓN</a:t>
            </a:r>
            <a:endParaRPr kumimoji="0" lang="es-AR" altLang="es-AR" sz="20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ea typeface="Courier New" panose="02070309020205020404" pitchFamily="49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2077" y="5583219"/>
            <a:ext cx="3519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 de AGOSTO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a 12 horas - Sede Luján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1 - Piso 2 - Área de Posgrado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19718" y="247294"/>
            <a:ext cx="1764253" cy="621846"/>
          </a:xfrm>
          <a:prstGeom prst="rect">
            <a:avLst/>
          </a:prstGeom>
        </p:spPr>
      </p:pic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8613773" y="6300062"/>
            <a:ext cx="3119718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Roboto"/>
                <a:hlinkClick r:id="rId10"/>
              </a:rPr>
              <a:t>https://forms.gle/CzAPW1ZPJzJAu3CC6</a:t>
            </a:r>
            <a:r>
              <a:rPr kumimoji="0" lang="es-AR" altLang="es-A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19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29" y="5583219"/>
            <a:ext cx="11473341" cy="11773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3" y="107576"/>
            <a:ext cx="11473341" cy="8782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F05D089D-7A15-41BC-B971-911CC28C4A8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5782"/>
            <a:ext cx="12192000" cy="4597437"/>
          </a:xfrm>
        </p:spPr>
      </p:pic>
      <p:sp>
        <p:nvSpPr>
          <p:cNvPr id="28" name="Rectángulo 27" title="Fondo semitransparente oscuro">
            <a:extLst>
              <a:ext uri="{FF2B5EF4-FFF2-40B4-BE49-F238E27FC236}">
                <a16:creationId xmlns:a16="http://schemas.microsoft.com/office/drawing/2014/main" id="{E93CFE69-79B0-440B-949E-DA17AD834A10}"/>
              </a:ext>
            </a:extLst>
          </p:cNvPr>
          <p:cNvSpPr/>
          <p:nvPr/>
        </p:nvSpPr>
        <p:spPr>
          <a:xfrm>
            <a:off x="4150819" y="969381"/>
            <a:ext cx="4146492" cy="5774806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9" name="Cuadro de texto 18">
            <a:extLst>
              <a:ext uri="{FF2B5EF4-FFF2-40B4-BE49-F238E27FC236}">
                <a16:creationId xmlns:a16="http://schemas.microsoft.com/office/drawing/2014/main" id="{5170152F-4BDD-EA4D-B3D1-E9A87974CFC0}"/>
              </a:ext>
            </a:extLst>
          </p:cNvPr>
          <p:cNvSpPr txBox="1"/>
          <p:nvPr/>
        </p:nvSpPr>
        <p:spPr bwMode="gray">
          <a:xfrm>
            <a:off x="4925035" y="1130779"/>
            <a:ext cx="265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s-ES" sz="2000" b="1" noProof="1" smtClean="0">
                <a:gradFill>
                  <a:gsLst>
                    <a:gs pos="0">
                      <a:schemeClr val="accent1"/>
                    </a:gs>
                    <a:gs pos="51300">
                      <a:schemeClr val="accent2"/>
                    </a:gs>
                    <a:gs pos="100000">
                      <a:schemeClr val="accent3"/>
                    </a:gs>
                  </a:gsLst>
                  <a:lin ang="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DE POSGRADO</a:t>
            </a:r>
            <a:endParaRPr lang="es-ES" sz="2000" b="1" noProof="1">
              <a:gradFill>
                <a:gsLst>
                  <a:gs pos="0">
                    <a:schemeClr val="accent1"/>
                  </a:gs>
                  <a:gs pos="513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68F2B1-EF8F-4772-ADA1-4195B20EBA74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272187" y="1224452"/>
            <a:ext cx="3844187" cy="1657144"/>
          </a:xfrm>
        </p:spPr>
        <p:txBody>
          <a:bodyPr rtlCol="0">
            <a:normAutofit fontScale="90000"/>
          </a:bodyPr>
          <a:lstStyle/>
          <a:p>
            <a:pPr algn="ctr"/>
            <a:r>
              <a:rPr lang="es-AR" dirty="0"/>
              <a:t>Herramientas de Pensamiento Sistémico y de Gestión de la Complejidad</a:t>
            </a:r>
            <a:endParaRPr lang="es-ES" dirty="0"/>
          </a:p>
        </p:txBody>
      </p:sp>
      <p:cxnSp>
        <p:nvCxnSpPr>
          <p:cNvPr id="16" name="Conector recto 15" title="Línea divisoria">
            <a:extLst>
              <a:ext uri="{FF2B5EF4-FFF2-40B4-BE49-F238E27FC236}">
                <a16:creationId xmlns:a16="http://schemas.microsoft.com/office/drawing/2014/main" id="{F3753AF9-461F-4049-BB9D-621E76A51470}"/>
              </a:ext>
            </a:extLst>
          </p:cNvPr>
          <p:cNvCxnSpPr>
            <a:cxnSpLocks/>
          </p:cNvCxnSpPr>
          <p:nvPr/>
        </p:nvCxnSpPr>
        <p:spPr>
          <a:xfrm>
            <a:off x="4438174" y="4861210"/>
            <a:ext cx="3571782" cy="0"/>
          </a:xfrm>
          <a:prstGeom prst="line">
            <a:avLst/>
          </a:prstGeom>
          <a:ln>
            <a:gradFill>
              <a:gsLst>
                <a:gs pos="0">
                  <a:schemeClr val="accent1"/>
                </a:gs>
                <a:gs pos="513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>
            <a:extLst>
              <a:ext uri="{FF2B5EF4-FFF2-40B4-BE49-F238E27FC236}">
                <a16:creationId xmlns:a16="http://schemas.microsoft.com/office/drawing/2014/main" id="{565124A8-7554-4DB8-896F-F9946B9CF1F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4467281" y="5012880"/>
            <a:ext cx="3571782" cy="1647557"/>
          </a:xfrm>
        </p:spPr>
        <p:txBody>
          <a:bodyPr rtlCol="0">
            <a:normAutofit fontScale="40000" lnSpcReduction="20000"/>
          </a:bodyPr>
          <a:lstStyle/>
          <a:p>
            <a:pPr algn="ctr"/>
            <a:r>
              <a:rPr lang="es-AR" sz="5000" b="1" dirty="0" smtClean="0"/>
              <a:t>DOMINGO GONZÁLEZ</a:t>
            </a:r>
          </a:p>
          <a:p>
            <a:pPr algn="ctr"/>
            <a:r>
              <a:rPr lang="es-AR" sz="4500" b="1" dirty="0" smtClean="0"/>
              <a:t>(PUCP – PERU)</a:t>
            </a:r>
            <a:r>
              <a:rPr lang="es-AR" sz="4500" b="1" dirty="0" smtClean="0"/>
              <a:t> </a:t>
            </a:r>
            <a:endParaRPr lang="es-AR" sz="4500" b="1" dirty="0" smtClean="0"/>
          </a:p>
          <a:p>
            <a:r>
              <a:rPr lang="es-ES_tradnl" sz="3500" dirty="0"/>
              <a:t>Ingeniero Industrial. Profesor principal Dpto. Ingeniería (PUCP).  </a:t>
            </a:r>
            <a:r>
              <a:rPr lang="es-ES_tradnl" sz="3500" dirty="0" err="1"/>
              <a:t>Doutor</a:t>
            </a:r>
            <a:r>
              <a:rPr lang="es-ES_tradnl" sz="3500" dirty="0"/>
              <a:t> en </a:t>
            </a:r>
            <a:r>
              <a:rPr lang="es-ES_tradnl" sz="3500" dirty="0" err="1"/>
              <a:t>Engenharia</a:t>
            </a:r>
            <a:r>
              <a:rPr lang="es-ES_tradnl" sz="3500" dirty="0"/>
              <a:t> de </a:t>
            </a:r>
            <a:r>
              <a:rPr lang="es-ES_tradnl" sz="3500" dirty="0" err="1"/>
              <a:t>Produção</a:t>
            </a:r>
            <a:r>
              <a:rPr lang="es-ES_tradnl" sz="3500" dirty="0"/>
              <a:t>, PUC Río de Janeiro. Director Maestría en Gestión y Política de la Innovación y la Tecnología. </a:t>
            </a:r>
            <a:endParaRPr lang="es-AR" sz="35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065" y="212586"/>
            <a:ext cx="2454098" cy="620233"/>
          </a:xfrm>
          <a:prstGeom prst="rect">
            <a:avLst/>
          </a:prstGeom>
        </p:spPr>
      </p:pic>
      <p:pic>
        <p:nvPicPr>
          <p:cNvPr id="12" name="image3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9756962" y="243250"/>
            <a:ext cx="1485900" cy="556869"/>
          </a:xfrm>
          <a:prstGeom prst="rect">
            <a:avLst/>
          </a:prstGeom>
          <a:ln/>
        </p:spPr>
      </p:pic>
      <p:pic>
        <p:nvPicPr>
          <p:cNvPr id="14" name="image2.png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966259" y="212586"/>
            <a:ext cx="704850" cy="639990"/>
          </a:xfrm>
          <a:prstGeom prst="rect">
            <a:avLst/>
          </a:prstGeom>
          <a:ln/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877" y="2819746"/>
            <a:ext cx="1936376" cy="20256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525467" y="5716425"/>
            <a:ext cx="30260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ourier New" panose="02070309020205020404" pitchFamily="49" charset="0"/>
              </a:rPr>
              <a:t>INSCRIPCIÓN</a:t>
            </a:r>
            <a:endParaRPr kumimoji="0" lang="es-AR" altLang="es-AR" sz="20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ea typeface="Courier New" panose="02070309020205020404" pitchFamily="49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2077" y="5583219"/>
            <a:ext cx="3519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 de AGOSTO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a 12 horas - Sede Luján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1 - Piso 2 - Área de Posgrado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19718" y="247294"/>
            <a:ext cx="1764253" cy="621846"/>
          </a:xfrm>
          <a:prstGeom prst="rect">
            <a:avLst/>
          </a:prstGeom>
        </p:spPr>
      </p:pic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8613773" y="6300062"/>
            <a:ext cx="3119718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Roboto"/>
                <a:hlinkClick r:id="rId10"/>
              </a:rPr>
              <a:t>https://forms.gle/CzAPW1ZPJzJAu3CC6</a:t>
            </a:r>
            <a:r>
              <a:rPr kumimoji="0" lang="es-AR" altLang="es-A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10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29" y="5583219"/>
            <a:ext cx="11473341" cy="11773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3" y="107576"/>
            <a:ext cx="11473341" cy="8782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F05D089D-7A15-41BC-B971-911CC28C4A8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5782"/>
            <a:ext cx="12192000" cy="4597437"/>
          </a:xfrm>
        </p:spPr>
      </p:pic>
      <p:sp>
        <p:nvSpPr>
          <p:cNvPr id="28" name="Rectángulo 27" title="Fondo semitransparente oscuro">
            <a:extLst>
              <a:ext uri="{FF2B5EF4-FFF2-40B4-BE49-F238E27FC236}">
                <a16:creationId xmlns:a16="http://schemas.microsoft.com/office/drawing/2014/main" id="{E93CFE69-79B0-440B-949E-DA17AD834A10}"/>
              </a:ext>
            </a:extLst>
          </p:cNvPr>
          <p:cNvSpPr/>
          <p:nvPr/>
        </p:nvSpPr>
        <p:spPr>
          <a:xfrm>
            <a:off x="4150819" y="969381"/>
            <a:ext cx="4146492" cy="5774806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9" name="Cuadro de texto 18">
            <a:extLst>
              <a:ext uri="{FF2B5EF4-FFF2-40B4-BE49-F238E27FC236}">
                <a16:creationId xmlns:a16="http://schemas.microsoft.com/office/drawing/2014/main" id="{5170152F-4BDD-EA4D-B3D1-E9A87974CFC0}"/>
              </a:ext>
            </a:extLst>
          </p:cNvPr>
          <p:cNvSpPr txBox="1"/>
          <p:nvPr/>
        </p:nvSpPr>
        <p:spPr bwMode="gray">
          <a:xfrm>
            <a:off x="4925035" y="1130779"/>
            <a:ext cx="265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s-ES" sz="2000" b="1" noProof="1" smtClean="0">
                <a:gradFill>
                  <a:gsLst>
                    <a:gs pos="0">
                      <a:schemeClr val="accent1"/>
                    </a:gs>
                    <a:gs pos="51300">
                      <a:schemeClr val="accent2"/>
                    </a:gs>
                    <a:gs pos="100000">
                      <a:schemeClr val="accent3"/>
                    </a:gs>
                  </a:gsLst>
                  <a:lin ang="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DE POSGRADO</a:t>
            </a:r>
            <a:endParaRPr lang="es-ES" sz="2000" b="1" noProof="1">
              <a:gradFill>
                <a:gsLst>
                  <a:gs pos="0">
                    <a:schemeClr val="accent1"/>
                  </a:gs>
                  <a:gs pos="513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68F2B1-EF8F-4772-ADA1-4195B20EBA74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331078" y="1500111"/>
            <a:ext cx="3844187" cy="1657144"/>
          </a:xfrm>
        </p:spPr>
        <p:txBody>
          <a:bodyPr rtlCol="0"/>
          <a:lstStyle/>
          <a:p>
            <a:r>
              <a:rPr lang="es-AR" dirty="0"/>
              <a:t>Diseño del aula virtual y tecnologías innovadoras aplicadas a la educación</a:t>
            </a:r>
            <a:endParaRPr lang="es-ES" dirty="0"/>
          </a:p>
        </p:txBody>
      </p:sp>
      <p:cxnSp>
        <p:nvCxnSpPr>
          <p:cNvPr id="16" name="Conector recto 15" title="Línea divisoria">
            <a:extLst>
              <a:ext uri="{FF2B5EF4-FFF2-40B4-BE49-F238E27FC236}">
                <a16:creationId xmlns:a16="http://schemas.microsoft.com/office/drawing/2014/main" id="{F3753AF9-461F-4049-BB9D-621E76A51470}"/>
              </a:ext>
            </a:extLst>
          </p:cNvPr>
          <p:cNvCxnSpPr>
            <a:cxnSpLocks/>
          </p:cNvCxnSpPr>
          <p:nvPr/>
        </p:nvCxnSpPr>
        <p:spPr>
          <a:xfrm>
            <a:off x="4438174" y="4921288"/>
            <a:ext cx="3571782" cy="0"/>
          </a:xfrm>
          <a:prstGeom prst="line">
            <a:avLst/>
          </a:prstGeom>
          <a:ln>
            <a:gradFill>
              <a:gsLst>
                <a:gs pos="0">
                  <a:schemeClr val="accent1"/>
                </a:gs>
                <a:gs pos="513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>
            <a:extLst>
              <a:ext uri="{FF2B5EF4-FFF2-40B4-BE49-F238E27FC236}">
                <a16:creationId xmlns:a16="http://schemas.microsoft.com/office/drawing/2014/main" id="{565124A8-7554-4DB8-896F-F9946B9CF1F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4463211" y="5021530"/>
            <a:ext cx="3571782" cy="1562691"/>
          </a:xfrm>
        </p:spPr>
        <p:txBody>
          <a:bodyPr rtlCol="0">
            <a:normAutofit fontScale="25000" lnSpcReduction="20000"/>
          </a:bodyPr>
          <a:lstStyle/>
          <a:p>
            <a:pPr algn="ctr"/>
            <a:r>
              <a:rPr lang="es-AR" sz="9600" b="1" dirty="0"/>
              <a:t>Carol Rivero </a:t>
            </a:r>
            <a:r>
              <a:rPr lang="es-AR" sz="9600" b="1" dirty="0" err="1" smtClean="0"/>
              <a:t>Panaqué</a:t>
            </a:r>
            <a:endParaRPr lang="es-AR" sz="9600" b="1" dirty="0" smtClean="0"/>
          </a:p>
          <a:p>
            <a:pPr algn="ctr"/>
            <a:r>
              <a:rPr lang="es-AR" sz="6400" b="1" dirty="0" smtClean="0"/>
              <a:t>(PUCP – PERU)</a:t>
            </a:r>
          </a:p>
          <a:p>
            <a:r>
              <a:rPr lang="es-ES_tradnl" sz="5600" dirty="0" smtClean="0"/>
              <a:t>Profesora </a:t>
            </a:r>
            <a:r>
              <a:rPr lang="es-ES_tradnl" sz="5600" dirty="0"/>
              <a:t>Asociada </a:t>
            </a:r>
            <a:r>
              <a:rPr lang="es-ES_tradnl" sz="5600" dirty="0" err="1"/>
              <a:t>Dpto</a:t>
            </a:r>
            <a:r>
              <a:rPr lang="es-ES_tradnl" sz="5600" dirty="0"/>
              <a:t> de Educación -PUCP- Perú. Directora de la Maestría en Integración e Innovación Educativa de las TIC. PhD© en </a:t>
            </a:r>
            <a:r>
              <a:rPr lang="es-ES_tradnl" sz="5600" dirty="0" smtClean="0"/>
              <a:t>Cs. </a:t>
            </a:r>
            <a:r>
              <a:rPr lang="es-ES_tradnl" sz="5600" dirty="0"/>
              <a:t>de la Educación y Magister en Ingeniería de Medios para la Educación por la Unión Europea. Licenciada en Psicología y Educación.</a:t>
            </a:r>
            <a:endParaRPr lang="es-AR" sz="56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065" y="212586"/>
            <a:ext cx="2454098" cy="620233"/>
          </a:xfrm>
          <a:prstGeom prst="rect">
            <a:avLst/>
          </a:prstGeom>
        </p:spPr>
      </p:pic>
      <p:pic>
        <p:nvPicPr>
          <p:cNvPr id="12" name="image3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9756962" y="243250"/>
            <a:ext cx="1485900" cy="556869"/>
          </a:xfrm>
          <a:prstGeom prst="rect">
            <a:avLst/>
          </a:prstGeom>
          <a:ln/>
        </p:spPr>
      </p:pic>
      <p:pic>
        <p:nvPicPr>
          <p:cNvPr id="14" name="image2.png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966259" y="212586"/>
            <a:ext cx="704850" cy="639990"/>
          </a:xfrm>
          <a:prstGeom prst="rect">
            <a:avLst/>
          </a:prstGeom>
          <a:ln/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490" y="3123111"/>
            <a:ext cx="2011680" cy="17076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525467" y="5716425"/>
            <a:ext cx="30260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ourier New" panose="02070309020205020404" pitchFamily="49" charset="0"/>
              </a:rPr>
              <a:t>INSCRIPCIÓN</a:t>
            </a:r>
            <a:endParaRPr kumimoji="0" lang="es-AR" altLang="es-AR" sz="20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ea typeface="Courier New" panose="02070309020205020404" pitchFamily="49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2077" y="5583219"/>
            <a:ext cx="3519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 de AGOSTO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a 12 horas - Sede Luján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1 - Piso 2 - </a:t>
            </a:r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 </a:t>
            </a:r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Posgrado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19718" y="247294"/>
            <a:ext cx="1764253" cy="621846"/>
          </a:xfrm>
          <a:prstGeom prst="rect">
            <a:avLst/>
          </a:prstGeom>
        </p:spPr>
      </p:pic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8613773" y="6300062"/>
            <a:ext cx="3119718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Roboto"/>
                <a:hlinkClick r:id="rId10"/>
              </a:rPr>
              <a:t>https://forms.gle/CzAPW1ZPJzJAu3CC6</a:t>
            </a:r>
            <a:r>
              <a:rPr kumimoji="0" lang="es-AR" altLang="es-A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32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29" y="5583219"/>
            <a:ext cx="11473341" cy="11773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3" y="107576"/>
            <a:ext cx="11473341" cy="8782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F05D089D-7A15-41BC-B971-911CC28C4A8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5782"/>
            <a:ext cx="12192000" cy="4597437"/>
          </a:xfrm>
        </p:spPr>
      </p:pic>
      <p:sp>
        <p:nvSpPr>
          <p:cNvPr id="28" name="Rectángulo 27" title="Fondo semitransparente oscuro">
            <a:extLst>
              <a:ext uri="{FF2B5EF4-FFF2-40B4-BE49-F238E27FC236}">
                <a16:creationId xmlns:a16="http://schemas.microsoft.com/office/drawing/2014/main" id="{E93CFE69-79B0-440B-949E-DA17AD834A10}"/>
              </a:ext>
            </a:extLst>
          </p:cNvPr>
          <p:cNvSpPr/>
          <p:nvPr/>
        </p:nvSpPr>
        <p:spPr>
          <a:xfrm>
            <a:off x="4150819" y="969381"/>
            <a:ext cx="4146492" cy="5774806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9" name="Cuadro de texto 18">
            <a:extLst>
              <a:ext uri="{FF2B5EF4-FFF2-40B4-BE49-F238E27FC236}">
                <a16:creationId xmlns:a16="http://schemas.microsoft.com/office/drawing/2014/main" id="{5170152F-4BDD-EA4D-B3D1-E9A87974CFC0}"/>
              </a:ext>
            </a:extLst>
          </p:cNvPr>
          <p:cNvSpPr txBox="1"/>
          <p:nvPr/>
        </p:nvSpPr>
        <p:spPr bwMode="gray">
          <a:xfrm>
            <a:off x="4925035" y="1130779"/>
            <a:ext cx="265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s-ES" sz="2000" b="1" noProof="1" smtClean="0">
                <a:gradFill>
                  <a:gsLst>
                    <a:gs pos="0">
                      <a:schemeClr val="accent1"/>
                    </a:gs>
                    <a:gs pos="51300">
                      <a:schemeClr val="accent2"/>
                    </a:gs>
                    <a:gs pos="100000">
                      <a:schemeClr val="accent3"/>
                    </a:gs>
                  </a:gsLst>
                  <a:lin ang="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DE POSGRADO</a:t>
            </a:r>
            <a:endParaRPr lang="es-ES" sz="2000" b="1" noProof="1">
              <a:gradFill>
                <a:gsLst>
                  <a:gs pos="0">
                    <a:schemeClr val="accent1"/>
                  </a:gs>
                  <a:gs pos="513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68F2B1-EF8F-4772-ADA1-4195B20EBA74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331078" y="1435947"/>
            <a:ext cx="3844187" cy="1657144"/>
          </a:xfrm>
        </p:spPr>
        <p:txBody>
          <a:bodyPr rtlCol="0"/>
          <a:lstStyle/>
          <a:p>
            <a:pPr algn="ctr"/>
            <a:r>
              <a:rPr lang="es-AR" dirty="0"/>
              <a:t>Políticas </a:t>
            </a:r>
            <a:r>
              <a:rPr lang="es-AR" dirty="0" smtClean="0"/>
              <a:t> y  Marco </a:t>
            </a:r>
            <a:r>
              <a:rPr lang="es-AR" dirty="0"/>
              <a:t>Normativo de Ciencia, Tecnología e Innovación</a:t>
            </a:r>
            <a:endParaRPr lang="es-ES" dirty="0"/>
          </a:p>
        </p:txBody>
      </p:sp>
      <p:cxnSp>
        <p:nvCxnSpPr>
          <p:cNvPr id="16" name="Conector recto 15" title="Línea divisoria">
            <a:extLst>
              <a:ext uri="{FF2B5EF4-FFF2-40B4-BE49-F238E27FC236}">
                <a16:creationId xmlns:a16="http://schemas.microsoft.com/office/drawing/2014/main" id="{F3753AF9-461F-4049-BB9D-621E76A51470}"/>
              </a:ext>
            </a:extLst>
          </p:cNvPr>
          <p:cNvCxnSpPr>
            <a:cxnSpLocks/>
          </p:cNvCxnSpPr>
          <p:nvPr/>
        </p:nvCxnSpPr>
        <p:spPr>
          <a:xfrm>
            <a:off x="4438173" y="4849395"/>
            <a:ext cx="3571782" cy="0"/>
          </a:xfrm>
          <a:prstGeom prst="line">
            <a:avLst/>
          </a:prstGeom>
          <a:ln>
            <a:gradFill>
              <a:gsLst>
                <a:gs pos="0">
                  <a:schemeClr val="accent1"/>
                </a:gs>
                <a:gs pos="513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>
            <a:extLst>
              <a:ext uri="{FF2B5EF4-FFF2-40B4-BE49-F238E27FC236}">
                <a16:creationId xmlns:a16="http://schemas.microsoft.com/office/drawing/2014/main" id="{565124A8-7554-4DB8-896F-F9946B9CF1F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4447718" y="5031845"/>
            <a:ext cx="3571782" cy="1628592"/>
          </a:xfrm>
        </p:spPr>
        <p:txBody>
          <a:bodyPr rtlCol="0">
            <a:normAutofit fontScale="62500" lnSpcReduction="20000"/>
          </a:bodyPr>
          <a:lstStyle/>
          <a:p>
            <a:pPr algn="ctr"/>
            <a:r>
              <a:rPr lang="es-AR" sz="3200" b="1" dirty="0" smtClean="0"/>
              <a:t>RICARD ESPARZA </a:t>
            </a:r>
            <a:r>
              <a:rPr lang="es-AR" sz="3200" b="1" dirty="0" smtClean="0"/>
              <a:t>MASANA</a:t>
            </a:r>
          </a:p>
          <a:p>
            <a:pPr algn="ctr"/>
            <a:r>
              <a:rPr lang="es-AR" sz="2900" b="1" dirty="0" smtClean="0"/>
              <a:t>(UAB – ESPAÑA)</a:t>
            </a:r>
            <a:endParaRPr lang="es-AR" sz="2900" b="1" dirty="0" smtClean="0"/>
          </a:p>
          <a:p>
            <a:r>
              <a:rPr lang="es-AR" dirty="0" smtClean="0"/>
              <a:t>Profesor </a:t>
            </a:r>
            <a:r>
              <a:rPr lang="es-AR" dirty="0"/>
              <a:t>de teoría económica en la </a:t>
            </a:r>
            <a:r>
              <a:rPr lang="es-AR" dirty="0" err="1"/>
              <a:t>Universitat</a:t>
            </a:r>
            <a:r>
              <a:rPr lang="es-AR" dirty="0"/>
              <a:t> </a:t>
            </a:r>
            <a:r>
              <a:rPr lang="es-AR" dirty="0" err="1"/>
              <a:t>Autònoma</a:t>
            </a:r>
            <a:r>
              <a:rPr lang="es-AR" dirty="0"/>
              <a:t> de </a:t>
            </a:r>
            <a:r>
              <a:rPr lang="es-AR" dirty="0" smtClean="0"/>
              <a:t>Barcelona</a:t>
            </a:r>
            <a:r>
              <a:rPr lang="es-AR" dirty="0"/>
              <a:t> </a:t>
            </a:r>
            <a:r>
              <a:rPr lang="es-AR" dirty="0" smtClean="0"/>
              <a:t>. </a:t>
            </a:r>
            <a:r>
              <a:rPr lang="es-AR" dirty="0" smtClean="0"/>
              <a:t>Su </a:t>
            </a:r>
            <a:r>
              <a:rPr lang="es-AR" dirty="0"/>
              <a:t>especialización académica y de investigación es la política regional de </a:t>
            </a:r>
            <a:r>
              <a:rPr lang="es-AR" dirty="0" smtClean="0"/>
              <a:t>innovación. </a:t>
            </a:r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065" y="212586"/>
            <a:ext cx="2454098" cy="620233"/>
          </a:xfrm>
          <a:prstGeom prst="rect">
            <a:avLst/>
          </a:prstGeom>
        </p:spPr>
      </p:pic>
      <p:pic>
        <p:nvPicPr>
          <p:cNvPr id="12" name="image3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9756962" y="243250"/>
            <a:ext cx="1485900" cy="556869"/>
          </a:xfrm>
          <a:prstGeom prst="rect">
            <a:avLst/>
          </a:prstGeom>
          <a:ln/>
        </p:spPr>
      </p:pic>
      <p:pic>
        <p:nvPicPr>
          <p:cNvPr id="14" name="image2.png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966259" y="212586"/>
            <a:ext cx="704850" cy="639990"/>
          </a:xfrm>
          <a:prstGeom prst="rect">
            <a:avLst/>
          </a:prstGeom>
          <a:ln/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862" y="3020003"/>
            <a:ext cx="1624405" cy="18135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525467" y="5716425"/>
            <a:ext cx="30260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ourier New" panose="02070309020205020404" pitchFamily="49" charset="0"/>
              </a:rPr>
              <a:t>INSCRIPCIÓN</a:t>
            </a:r>
            <a:endParaRPr kumimoji="0" lang="es-AR" altLang="es-AR" sz="20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ea typeface="Courier New" panose="02070309020205020404" pitchFamily="49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2077" y="5583219"/>
            <a:ext cx="3519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de AGOSTO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a 12 horas - Sede Luján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1 - Piso 2 - Área de Posgrado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19718" y="247294"/>
            <a:ext cx="1764253" cy="621846"/>
          </a:xfrm>
          <a:prstGeom prst="rect">
            <a:avLst/>
          </a:prstGeom>
        </p:spPr>
      </p:pic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8613773" y="6300062"/>
            <a:ext cx="3119718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Roboto"/>
                <a:hlinkClick r:id="rId10"/>
              </a:rPr>
              <a:t>https://forms.gle/CzAPW1ZPJzJAu3CC6</a:t>
            </a:r>
            <a:r>
              <a:rPr kumimoji="0" lang="es-AR" altLang="es-A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3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29" y="5583219"/>
            <a:ext cx="11473341" cy="11773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3" y="107576"/>
            <a:ext cx="11473341" cy="8782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F05D089D-7A15-41BC-B971-911CC28C4A8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5782"/>
            <a:ext cx="12192000" cy="4597437"/>
          </a:xfrm>
        </p:spPr>
      </p:pic>
      <p:sp>
        <p:nvSpPr>
          <p:cNvPr id="28" name="Rectángulo 27" title="Fondo semitransparente oscuro">
            <a:extLst>
              <a:ext uri="{FF2B5EF4-FFF2-40B4-BE49-F238E27FC236}">
                <a16:creationId xmlns:a16="http://schemas.microsoft.com/office/drawing/2014/main" id="{E93CFE69-79B0-440B-949E-DA17AD834A10}"/>
              </a:ext>
            </a:extLst>
          </p:cNvPr>
          <p:cNvSpPr/>
          <p:nvPr/>
        </p:nvSpPr>
        <p:spPr>
          <a:xfrm>
            <a:off x="4199311" y="1020031"/>
            <a:ext cx="4146492" cy="5774806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9" name="Cuadro de texto 18">
            <a:extLst>
              <a:ext uri="{FF2B5EF4-FFF2-40B4-BE49-F238E27FC236}">
                <a16:creationId xmlns:a16="http://schemas.microsoft.com/office/drawing/2014/main" id="{5170152F-4BDD-EA4D-B3D1-E9A87974CFC0}"/>
              </a:ext>
            </a:extLst>
          </p:cNvPr>
          <p:cNvSpPr txBox="1"/>
          <p:nvPr/>
        </p:nvSpPr>
        <p:spPr bwMode="gray">
          <a:xfrm>
            <a:off x="4925035" y="1130779"/>
            <a:ext cx="265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s-ES" sz="2000" b="1" noProof="1" smtClean="0">
                <a:gradFill>
                  <a:gsLst>
                    <a:gs pos="0">
                      <a:schemeClr val="accent1"/>
                    </a:gs>
                    <a:gs pos="51300">
                      <a:schemeClr val="accent2"/>
                    </a:gs>
                    <a:gs pos="100000">
                      <a:schemeClr val="accent3"/>
                    </a:gs>
                  </a:gsLst>
                  <a:lin ang="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DE POSGRADO</a:t>
            </a:r>
            <a:endParaRPr lang="es-ES" sz="2000" b="1" noProof="1">
              <a:gradFill>
                <a:gsLst>
                  <a:gs pos="0">
                    <a:schemeClr val="accent1"/>
                  </a:gs>
                  <a:gs pos="513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68F2B1-EF8F-4772-ADA1-4195B20EBA74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301971" y="956464"/>
            <a:ext cx="3844187" cy="1657144"/>
          </a:xfrm>
        </p:spPr>
        <p:txBody>
          <a:bodyPr rtlCol="0"/>
          <a:lstStyle/>
          <a:p>
            <a:pPr algn="ctr"/>
            <a:r>
              <a:rPr lang="es-AR" dirty="0"/>
              <a:t>Biotecnología y Tecnologías Innovadoras </a:t>
            </a:r>
            <a:endParaRPr lang="es-ES" dirty="0"/>
          </a:p>
        </p:txBody>
      </p:sp>
      <p:cxnSp>
        <p:nvCxnSpPr>
          <p:cNvPr id="16" name="Conector recto 15" title="Línea divisoria">
            <a:extLst>
              <a:ext uri="{FF2B5EF4-FFF2-40B4-BE49-F238E27FC236}">
                <a16:creationId xmlns:a16="http://schemas.microsoft.com/office/drawing/2014/main" id="{F3753AF9-461F-4049-BB9D-621E76A51470}"/>
              </a:ext>
            </a:extLst>
          </p:cNvPr>
          <p:cNvCxnSpPr>
            <a:cxnSpLocks/>
          </p:cNvCxnSpPr>
          <p:nvPr/>
        </p:nvCxnSpPr>
        <p:spPr>
          <a:xfrm>
            <a:off x="4467281" y="4759923"/>
            <a:ext cx="3571782" cy="0"/>
          </a:xfrm>
          <a:prstGeom prst="line">
            <a:avLst/>
          </a:prstGeom>
          <a:ln>
            <a:gradFill>
              <a:gsLst>
                <a:gs pos="0">
                  <a:schemeClr val="accent1"/>
                </a:gs>
                <a:gs pos="513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>
            <a:extLst>
              <a:ext uri="{FF2B5EF4-FFF2-40B4-BE49-F238E27FC236}">
                <a16:creationId xmlns:a16="http://schemas.microsoft.com/office/drawing/2014/main" id="{565124A8-7554-4DB8-896F-F9946B9CF1F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4467281" y="4925789"/>
            <a:ext cx="3571782" cy="1432623"/>
          </a:xfrm>
        </p:spPr>
        <p:txBody>
          <a:bodyPr rtlCol="0">
            <a:normAutofit fontScale="25000" lnSpcReduction="20000"/>
          </a:bodyPr>
          <a:lstStyle/>
          <a:p>
            <a:pPr algn="ctr"/>
            <a:r>
              <a:rPr lang="es-AR" sz="9600" b="1" dirty="0" smtClean="0"/>
              <a:t>FELIPE YON</a:t>
            </a:r>
          </a:p>
          <a:p>
            <a:pPr algn="ctr"/>
            <a:r>
              <a:rPr lang="es-AR" sz="7200" b="1" dirty="0" smtClean="0"/>
              <a:t>(UPCH – PERU)</a:t>
            </a:r>
            <a:endParaRPr lang="es-AR" sz="7200" b="1" dirty="0" smtClean="0"/>
          </a:p>
          <a:p>
            <a:r>
              <a:rPr lang="es-AR" sz="5600" dirty="0" err="1" smtClean="0"/>
              <a:t>PostDoc</a:t>
            </a:r>
            <a:r>
              <a:rPr lang="es-AR" sz="5600" dirty="0" smtClean="0"/>
              <a:t> </a:t>
            </a:r>
            <a:r>
              <a:rPr lang="es-AR" sz="5600" dirty="0" smtClean="0"/>
              <a:t>Position - Instituto </a:t>
            </a:r>
            <a:r>
              <a:rPr lang="es-AR" sz="5600" dirty="0"/>
              <a:t>Max Planck de Ecología Química · Departamento de Ecología Molecular · Verde </a:t>
            </a:r>
            <a:r>
              <a:rPr lang="es-AR" sz="5600" dirty="0" smtClean="0"/>
              <a:t>Mecánico - Alemania </a:t>
            </a:r>
            <a:r>
              <a:rPr lang="es-AR" sz="5600" dirty="0"/>
              <a:t>· </a:t>
            </a:r>
            <a:r>
              <a:rPr lang="es-AR" sz="5600" dirty="0" smtClean="0"/>
              <a:t>Jena - </a:t>
            </a:r>
            <a:r>
              <a:rPr lang="es-AR" sz="5600" dirty="0"/>
              <a:t>Universidad Peruana Cayetano </a:t>
            </a:r>
            <a:r>
              <a:rPr lang="es-AR" sz="5600" dirty="0" smtClean="0"/>
              <a:t>Heredia - Biología </a:t>
            </a:r>
            <a:r>
              <a:rPr lang="es-AR" sz="5600" dirty="0"/>
              <a:t>· </a:t>
            </a:r>
            <a:r>
              <a:rPr lang="es-AR" sz="5600" dirty="0" smtClean="0"/>
              <a:t>Licenciado - Perú </a:t>
            </a:r>
            <a:r>
              <a:rPr lang="es-AR" sz="5600" dirty="0"/>
              <a:t>· </a:t>
            </a:r>
            <a:r>
              <a:rPr lang="es-AR" sz="5600" dirty="0" smtClean="0"/>
              <a:t>Lima</a:t>
            </a:r>
            <a:r>
              <a:rPr lang="es-AR" sz="3500" dirty="0" smtClean="0"/>
              <a:t>. </a:t>
            </a:r>
            <a:endParaRPr lang="es-AR" sz="3500" dirty="0"/>
          </a:p>
          <a:p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065" y="212586"/>
            <a:ext cx="2454098" cy="620233"/>
          </a:xfrm>
          <a:prstGeom prst="rect">
            <a:avLst/>
          </a:prstGeom>
        </p:spPr>
      </p:pic>
      <p:pic>
        <p:nvPicPr>
          <p:cNvPr id="12" name="image3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9756962" y="243250"/>
            <a:ext cx="1485900" cy="556869"/>
          </a:xfrm>
          <a:prstGeom prst="rect">
            <a:avLst/>
          </a:prstGeom>
          <a:ln/>
        </p:spPr>
      </p:pic>
      <p:pic>
        <p:nvPicPr>
          <p:cNvPr id="14" name="image2.png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966259" y="212586"/>
            <a:ext cx="704850" cy="639990"/>
          </a:xfrm>
          <a:prstGeom prst="rect">
            <a:avLst/>
          </a:prstGeom>
          <a:ln/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525467" y="5716425"/>
            <a:ext cx="30260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ourier New" panose="02070309020205020404" pitchFamily="49" charset="0"/>
              </a:rPr>
              <a:t>INSCRIPCIÓN</a:t>
            </a:r>
            <a:endParaRPr kumimoji="0" lang="es-AR" altLang="es-AR" sz="20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ea typeface="Courier New" panose="02070309020205020404" pitchFamily="49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2077" y="5583219"/>
            <a:ext cx="3519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de AGOSTO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a 12 horas - Sede Luján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1 - Piso 2 - </a:t>
            </a:r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 </a:t>
            </a:r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Posgrado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19718" y="247294"/>
            <a:ext cx="1764253" cy="621846"/>
          </a:xfrm>
          <a:prstGeom prst="rect">
            <a:avLst/>
          </a:prstGeom>
        </p:spPr>
      </p:pic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8613773" y="6300062"/>
            <a:ext cx="3119718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Roboto"/>
                <a:hlinkClick r:id="rId9"/>
              </a:rPr>
              <a:t>https://forms.gle/CzAPW1ZPJzJAu3CC6</a:t>
            </a:r>
            <a:r>
              <a:rPr kumimoji="0" lang="es-AR" altLang="es-A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02172" y="2533219"/>
            <a:ext cx="2140770" cy="20986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7416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29" y="5583219"/>
            <a:ext cx="11473341" cy="11773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3" y="107576"/>
            <a:ext cx="11473341" cy="8782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F05D089D-7A15-41BC-B971-911CC28C4A8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5782"/>
            <a:ext cx="12192000" cy="4597437"/>
          </a:xfrm>
        </p:spPr>
      </p:pic>
      <p:sp>
        <p:nvSpPr>
          <p:cNvPr id="28" name="Rectángulo 27" title="Fondo semitransparente oscuro">
            <a:extLst>
              <a:ext uri="{FF2B5EF4-FFF2-40B4-BE49-F238E27FC236}">
                <a16:creationId xmlns:a16="http://schemas.microsoft.com/office/drawing/2014/main" id="{E93CFE69-79B0-440B-949E-DA17AD834A10}"/>
              </a:ext>
            </a:extLst>
          </p:cNvPr>
          <p:cNvSpPr/>
          <p:nvPr/>
        </p:nvSpPr>
        <p:spPr>
          <a:xfrm>
            <a:off x="4179926" y="991754"/>
            <a:ext cx="4146492" cy="5774806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9" name="Cuadro de texto 18">
            <a:extLst>
              <a:ext uri="{FF2B5EF4-FFF2-40B4-BE49-F238E27FC236}">
                <a16:creationId xmlns:a16="http://schemas.microsoft.com/office/drawing/2014/main" id="{5170152F-4BDD-EA4D-B3D1-E9A87974CFC0}"/>
              </a:ext>
            </a:extLst>
          </p:cNvPr>
          <p:cNvSpPr txBox="1"/>
          <p:nvPr/>
        </p:nvSpPr>
        <p:spPr bwMode="gray">
          <a:xfrm>
            <a:off x="4925035" y="1130779"/>
            <a:ext cx="265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s-ES" sz="2000" b="1" noProof="1" smtClean="0">
                <a:gradFill>
                  <a:gsLst>
                    <a:gs pos="0">
                      <a:schemeClr val="accent1"/>
                    </a:gs>
                    <a:gs pos="51300">
                      <a:schemeClr val="accent2"/>
                    </a:gs>
                    <a:gs pos="100000">
                      <a:schemeClr val="accent3"/>
                    </a:gs>
                  </a:gsLst>
                  <a:lin ang="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DE POSGRADO</a:t>
            </a:r>
            <a:endParaRPr lang="es-ES" sz="2000" b="1" noProof="1">
              <a:gradFill>
                <a:gsLst>
                  <a:gs pos="0">
                    <a:schemeClr val="accent1"/>
                  </a:gs>
                  <a:gs pos="513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68F2B1-EF8F-4772-ADA1-4195B20EBA74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331078" y="1130666"/>
            <a:ext cx="3844187" cy="1657144"/>
          </a:xfrm>
        </p:spPr>
        <p:txBody>
          <a:bodyPr rtlCol="0"/>
          <a:lstStyle/>
          <a:p>
            <a:pPr algn="ctr"/>
            <a:r>
              <a:rPr lang="es-AR" sz="4400" dirty="0" err="1"/>
              <a:t>Soft</a:t>
            </a:r>
            <a:r>
              <a:rPr lang="es-AR" sz="4400" dirty="0"/>
              <a:t> </a:t>
            </a:r>
            <a:r>
              <a:rPr lang="es-AR" sz="4400" dirty="0" err="1"/>
              <a:t>Skills</a:t>
            </a:r>
            <a:r>
              <a:rPr lang="es-AR" sz="4400" dirty="0"/>
              <a:t> 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(</a:t>
            </a:r>
            <a:r>
              <a:rPr lang="es-AR" dirty="0"/>
              <a:t>Habilidades blandas)</a:t>
            </a:r>
            <a:endParaRPr lang="es-ES" dirty="0"/>
          </a:p>
        </p:txBody>
      </p:sp>
      <p:cxnSp>
        <p:nvCxnSpPr>
          <p:cNvPr id="16" name="Conector recto 15" title="Línea divisoria">
            <a:extLst>
              <a:ext uri="{FF2B5EF4-FFF2-40B4-BE49-F238E27FC236}">
                <a16:creationId xmlns:a16="http://schemas.microsoft.com/office/drawing/2014/main" id="{F3753AF9-461F-4049-BB9D-621E76A51470}"/>
              </a:ext>
            </a:extLst>
          </p:cNvPr>
          <p:cNvCxnSpPr>
            <a:cxnSpLocks/>
          </p:cNvCxnSpPr>
          <p:nvPr/>
        </p:nvCxnSpPr>
        <p:spPr>
          <a:xfrm>
            <a:off x="4467280" y="4630832"/>
            <a:ext cx="3571782" cy="0"/>
          </a:xfrm>
          <a:prstGeom prst="line">
            <a:avLst/>
          </a:prstGeom>
          <a:ln>
            <a:gradFill>
              <a:gsLst>
                <a:gs pos="0">
                  <a:schemeClr val="accent1"/>
                </a:gs>
                <a:gs pos="513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>
            <a:extLst>
              <a:ext uri="{FF2B5EF4-FFF2-40B4-BE49-F238E27FC236}">
                <a16:creationId xmlns:a16="http://schemas.microsoft.com/office/drawing/2014/main" id="{565124A8-7554-4DB8-896F-F9946B9CF1F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4438174" y="4788512"/>
            <a:ext cx="3571782" cy="1871925"/>
          </a:xfrm>
        </p:spPr>
        <p:txBody>
          <a:bodyPr rtlCol="0">
            <a:normAutofit fontScale="55000" lnSpcReduction="20000"/>
          </a:bodyPr>
          <a:lstStyle/>
          <a:p>
            <a:pPr algn="ctr"/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ODILE  THUILIER </a:t>
            </a:r>
          </a:p>
          <a:p>
            <a:pPr algn="ctr"/>
            <a:r>
              <a:rPr lang="fr-FR" sz="3300" b="1" dirty="0" smtClean="0"/>
              <a:t>(AMU – FRANCIA)</a:t>
            </a:r>
            <a:endParaRPr lang="es-AR" sz="3300" b="1" dirty="0" smtClean="0"/>
          </a:p>
          <a:p>
            <a:endParaRPr lang="fr-FR" dirty="0" smtClean="0"/>
          </a:p>
          <a:p>
            <a:r>
              <a:rPr lang="fr-FR" sz="2500" dirty="0" smtClean="0"/>
              <a:t>Maître </a:t>
            </a:r>
            <a:r>
              <a:rPr lang="fr-FR" sz="2500" dirty="0"/>
              <a:t>de Conférences - Faculte Des Arts, Langues, Lettres, Sciences </a:t>
            </a:r>
            <a:r>
              <a:rPr lang="fr-FR" sz="2500" dirty="0" smtClean="0"/>
              <a:t>Humaines </a:t>
            </a:r>
            <a:r>
              <a:rPr lang="fr-FR" sz="2500" dirty="0"/>
              <a:t>- Aix-Marseille </a:t>
            </a:r>
            <a:r>
              <a:rPr lang="fr-FR" sz="2500" dirty="0" smtClean="0"/>
              <a:t>Université- Directrice </a:t>
            </a:r>
            <a:r>
              <a:rPr lang="fr-FR" sz="2500" dirty="0"/>
              <a:t>du Département des Sciences de l'Education- Responsable Master Première Année</a:t>
            </a:r>
          </a:p>
          <a:p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065" y="212586"/>
            <a:ext cx="2454098" cy="620233"/>
          </a:xfrm>
          <a:prstGeom prst="rect">
            <a:avLst/>
          </a:prstGeom>
        </p:spPr>
      </p:pic>
      <p:pic>
        <p:nvPicPr>
          <p:cNvPr id="12" name="image3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9756962" y="243250"/>
            <a:ext cx="1485900" cy="556869"/>
          </a:xfrm>
          <a:prstGeom prst="rect">
            <a:avLst/>
          </a:prstGeom>
          <a:ln/>
        </p:spPr>
      </p:pic>
      <p:pic>
        <p:nvPicPr>
          <p:cNvPr id="14" name="image2.png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966259" y="212586"/>
            <a:ext cx="704850" cy="639990"/>
          </a:xfrm>
          <a:prstGeom prst="rect">
            <a:avLst/>
          </a:prstGeom>
          <a:ln/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164" y="2678250"/>
            <a:ext cx="2130014" cy="18277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525467" y="5716425"/>
            <a:ext cx="30260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ourier New" panose="02070309020205020404" pitchFamily="49" charset="0"/>
              </a:rPr>
              <a:t>INSCRIPCIÓN</a:t>
            </a:r>
            <a:endParaRPr kumimoji="0" lang="es-AR" altLang="es-AR" sz="20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ea typeface="Courier New" panose="02070309020205020404" pitchFamily="49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2077" y="5583219"/>
            <a:ext cx="3519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de SEPTIEMBRE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a 12 horas - Sede Luján</a:t>
            </a:r>
          </a:p>
          <a:p>
            <a:pPr algn="ctr"/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1 - Piso 2 - </a:t>
            </a:r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 </a:t>
            </a:r>
            <a:r>
              <a:rPr lang="es-A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Posgrado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19718" y="247294"/>
            <a:ext cx="1764253" cy="621846"/>
          </a:xfrm>
          <a:prstGeom prst="rect">
            <a:avLst/>
          </a:prstGeom>
        </p:spPr>
      </p:pic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8613773" y="6300062"/>
            <a:ext cx="3119718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Roboto"/>
                <a:hlinkClick r:id="rId10"/>
              </a:rPr>
              <a:t>https://forms.gle/CzAPW1ZPJzJAu3CC6</a:t>
            </a:r>
            <a:r>
              <a:rPr kumimoji="0" lang="es-AR" altLang="es-A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8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455</Words>
  <Application>Microsoft Office PowerPoint</Application>
  <PresentationFormat>Panorámica</PresentationFormat>
  <Paragraphs>67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Roboto</vt:lpstr>
      <vt:lpstr>Times New Roman</vt:lpstr>
      <vt:lpstr>Tema de Office</vt:lpstr>
      <vt:lpstr>Proyecto Industrial Avanzado para la Innovación Sostenible</vt:lpstr>
      <vt:lpstr>Herramientas de Pensamiento Sistémico y de Gestión de la Complejidad</vt:lpstr>
      <vt:lpstr>Diseño del aula virtual y tecnologías innovadoras aplicadas a la educación</vt:lpstr>
      <vt:lpstr>Políticas  y  Marco Normativo de Ciencia, Tecnología e Innovación</vt:lpstr>
      <vt:lpstr>Biotecnología y Tecnologías Innovadoras </vt:lpstr>
      <vt:lpstr>Soft Skills  (Habilidades blandas)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Interrumpir el panorama de compra en línea</dc:title>
  <dc:creator>Usuario</dc:creator>
  <cp:lastModifiedBy>Usuario</cp:lastModifiedBy>
  <cp:revision>26</cp:revision>
  <dcterms:created xsi:type="dcterms:W3CDTF">2019-08-02T23:58:48Z</dcterms:created>
  <dcterms:modified xsi:type="dcterms:W3CDTF">2019-08-04T14:11:13Z</dcterms:modified>
</cp:coreProperties>
</file>